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73" r:id="rId3"/>
    <p:sldId id="274" r:id="rId4"/>
    <p:sldId id="271" r:id="rId5"/>
    <p:sldId id="258" r:id="rId6"/>
    <p:sldId id="275" r:id="rId7"/>
    <p:sldId id="264" r:id="rId8"/>
    <p:sldId id="265" r:id="rId9"/>
    <p:sldId id="268" r:id="rId10"/>
    <p:sldId id="266" r:id="rId11"/>
    <p:sldId id="261" r:id="rId12"/>
    <p:sldId id="262" r:id="rId13"/>
    <p:sldId id="270" r:id="rId14"/>
    <p:sldId id="278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514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123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12188825" cy="713232"/>
            <a:chOff x="0" y="0"/>
            <a:chExt cx="12188825" cy="713232"/>
          </a:xfrm>
        </p:grpSpPr>
        <p:sp>
          <p:nvSpPr>
            <p:cNvPr id="7" name="Прямоугольник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0" y="0"/>
            <a:ext cx="713232" cy="6858000"/>
            <a:chOff x="0" y="0"/>
            <a:chExt cx="713232" cy="6858000"/>
          </a:xfrm>
        </p:grpSpPr>
        <p:sp>
          <p:nvSpPr>
            <p:cNvPr id="12" name="Прямоугольник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 rot="10800000">
            <a:off x="11478768" y="0"/>
            <a:ext cx="713232" cy="6858000"/>
            <a:chOff x="0" y="0"/>
            <a:chExt cx="713232" cy="6858000"/>
          </a:xfrm>
        </p:grpSpPr>
        <p:sp>
          <p:nvSpPr>
            <p:cNvPr id="23" name="Прямоугольник 22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 flipV="1">
            <a:off x="0" y="6144768"/>
            <a:ext cx="12188825" cy="713232"/>
            <a:chOff x="0" y="0"/>
            <a:chExt cx="12188825" cy="713232"/>
          </a:xfrm>
        </p:grpSpPr>
        <p:sp>
          <p:nvSpPr>
            <p:cNvPr id="18" name="Прямоугольник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2520" y="1188720"/>
            <a:ext cx="9966960" cy="25146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2520" y="3749040"/>
            <a:ext cx="996696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 flipV="1">
            <a:off x="0" y="6309360"/>
            <a:ext cx="12188825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6736" y="0"/>
            <a:ext cx="12188825" cy="548640"/>
            <a:chOff x="0" y="0"/>
            <a:chExt cx="12188825" cy="713232"/>
          </a:xfrm>
        </p:grpSpPr>
        <p:sp>
          <p:nvSpPr>
            <p:cNvPr id="12" name="Прямоугольник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520" y="1188720"/>
            <a:ext cx="9966960" cy="2514600"/>
          </a:xfrm>
        </p:spPr>
        <p:txBody>
          <a:bodyPr anchor="b">
            <a:normAutofit/>
          </a:bodyPr>
          <a:lstStyle>
            <a:lvl1pPr algn="ctr">
              <a:defRPr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2520" y="3749040"/>
            <a:ext cx="9966960" cy="9144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9FD0-C37A-4F50-8F3B-5FA0D9D0B42F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6EF73-9DB8-4763-865F-2F88181A473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0" y="0"/>
            <a:ext cx="12188825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005840"/>
            <a:ext cx="72237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8640" y="548640"/>
            <a:ext cx="6675120" cy="57607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0" y="0"/>
            <a:ext cx="7772400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 flipV="1">
            <a:off x="0" y="6309360"/>
            <a:ext cx="7772400" cy="548640"/>
            <a:chOff x="0" y="0"/>
            <a:chExt cx="12188825" cy="713232"/>
          </a:xfrm>
        </p:grpSpPr>
        <p:sp>
          <p:nvSpPr>
            <p:cNvPr id="12" name="Прямоугольник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 rot="5400000" flipV="1">
            <a:off x="-3154680" y="3154680"/>
            <a:ext cx="6858000" cy="548640"/>
            <a:chOff x="0" y="0"/>
            <a:chExt cx="12188825" cy="713232"/>
          </a:xfrm>
        </p:grpSpPr>
        <p:sp>
          <p:nvSpPr>
            <p:cNvPr id="15" name="Прямоугольник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 rot="16200000" flipH="1" flipV="1">
            <a:off x="4069079" y="3154681"/>
            <a:ext cx="6858000" cy="548640"/>
            <a:chOff x="0" y="0"/>
            <a:chExt cx="12188825" cy="713232"/>
          </a:xfrm>
        </p:grpSpPr>
        <p:sp>
          <p:nvSpPr>
            <p:cNvPr id="18" name="Прямоугольник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08.02.2022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0" y="6309360"/>
            <a:ext cx="12188825" cy="50292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0" y="6703255"/>
            <a:ext cx="12188825" cy="154745"/>
          </a:xfrm>
          <a:prstGeom prst="rect">
            <a:avLst/>
          </a:prstGeom>
          <a:solidFill>
            <a:schemeClr val="accent1"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38912"/>
            <a:ext cx="950976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673352"/>
            <a:ext cx="95097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391656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08.02.2022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391656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391656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5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4171" y="333829"/>
            <a:ext cx="6778171" cy="2481942"/>
          </a:xfrm>
          <a:noFill/>
          <a:effectLst>
            <a:glow rad="139700">
              <a:srgbClr val="FF0000">
                <a:alpha val="40000"/>
              </a:srgbClr>
            </a:glow>
          </a:effectLst>
        </p:spPr>
        <p:txBody>
          <a:bodyPr>
            <a:noAutofit/>
          </a:bodyPr>
          <a:lstStyle/>
          <a:p>
            <a:pPr marL="0" indent="0" algn="r" defTabSz="914400">
              <a:spcBef>
                <a:spcPts val="1"/>
              </a:spcBef>
              <a:buNone/>
            </a:pPr>
            <a:r>
              <a:rPr lang="ru-RU" sz="5400" i="1" dirty="0">
                <a:solidFill>
                  <a:schemeClr val="tx1"/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</a:effectLst>
                <a:latin typeface="Constantia"/>
              </a:rPr>
              <a:t/>
            </a:r>
            <a:br>
              <a:rPr lang="ru-RU" sz="5400" i="1" dirty="0">
                <a:solidFill>
                  <a:schemeClr val="tx1"/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</a:effectLst>
                <a:latin typeface="Constantia"/>
              </a:rPr>
            </a:br>
            <a:r>
              <a:rPr lang="ru-RU" sz="5400" i="1" dirty="0">
                <a:solidFill>
                  <a:schemeClr val="tx1"/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  <a:outerShdw blurRad="50800" dist="38100" dir="18300000" algn="b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Constantia"/>
              </a:rPr>
              <a:t> Проект</a:t>
            </a:r>
            <a:br>
              <a:rPr lang="ru-RU" sz="5400" i="1" dirty="0">
                <a:solidFill>
                  <a:schemeClr val="tx1"/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  <a:outerShdw blurRad="50800" dist="38100" dir="18300000" algn="b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Constantia"/>
              </a:rPr>
            </a:br>
            <a:r>
              <a:rPr lang="ru-RU" sz="5400" i="1" dirty="0">
                <a:solidFill>
                  <a:schemeClr val="tx1"/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  <a:outerShdw blurRad="50800" dist="38100" dir="18300000" algn="b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Constantia"/>
              </a:rPr>
              <a:t> «Покормите птиц</a:t>
            </a:r>
            <a:br>
              <a:rPr lang="ru-RU" sz="5400" i="1" dirty="0">
                <a:solidFill>
                  <a:schemeClr val="tx1"/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  <a:outerShdw blurRad="50800" dist="38100" dir="18300000" algn="b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Constantia"/>
              </a:rPr>
            </a:br>
            <a:r>
              <a:rPr lang="ru-RU" sz="5400" i="1" dirty="0">
                <a:solidFill>
                  <a:schemeClr val="tx1"/>
                </a:solidFill>
                <a:effectLst>
                  <a:glow rad="101600">
                    <a:schemeClr val="accent1">
                      <a:lumMod val="75000"/>
                      <a:alpha val="40000"/>
                    </a:schemeClr>
                  </a:glow>
                  <a:outerShdw blurRad="50800" dist="38100" dir="18300000" algn="b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Constantia"/>
              </a:rPr>
              <a:t>зимой»</a:t>
            </a:r>
            <a:endParaRPr lang="ru-RU" sz="5400" b="0" i="1" dirty="0">
              <a:solidFill>
                <a:schemeClr val="tx1"/>
              </a:solidFill>
              <a:effectLst>
                <a:glow rad="101600">
                  <a:schemeClr val="accent1">
                    <a:lumMod val="75000"/>
                    <a:alpha val="40000"/>
                  </a:schemeClr>
                </a:glow>
                <a:outerShdw blurRad="50800" dist="38100" dir="18300000" algn="bl" rotWithShape="0">
                  <a:schemeClr val="accent1">
                    <a:lumMod val="75000"/>
                    <a:alpha val="40000"/>
                  </a:schemeClr>
                </a:outerShdw>
              </a:effectLst>
              <a:latin typeface="Constanti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7024914" y="4760686"/>
            <a:ext cx="4818744" cy="1857827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</a:t>
            </a:r>
            <a:r>
              <a:rPr lang="ru-RU" sz="2400" i="1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воспитатель группы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раннего возраста (2-3 года)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ru-RU" sz="2400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МКДОУ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детский сад №1 «Берёзка»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ru-RU" sz="2400" i="1" baseline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Арзамазова</a:t>
            </a:r>
            <a:r>
              <a:rPr lang="ru-RU" sz="2400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Т.Ю.</a:t>
            </a:r>
            <a:endParaRPr lang="ru-RU" sz="24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70857" y="2815771"/>
            <a:ext cx="4891315" cy="341085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228" y="186109"/>
            <a:ext cx="5675086" cy="651948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048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57" y="449943"/>
            <a:ext cx="10929257" cy="6081486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 проекта: </a:t>
            </a:r>
            <a:r>
              <a:rPr lang="ru-RU" sz="3600" i="1" dirty="0"/>
              <a:t>информационно-творческий, коллективный.</a:t>
            </a:r>
            <a:br>
              <a:rPr lang="ru-RU" sz="3600" i="1" dirty="0"/>
            </a:br>
            <a:r>
              <a:rPr lang="ru-RU" sz="3600" i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3600" i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проекта: </a:t>
            </a:r>
            <a:r>
              <a:rPr lang="ru-RU" sz="3600" i="1" dirty="0"/>
              <a:t>дети </a:t>
            </a:r>
            <a:r>
              <a:rPr lang="ru-RU" sz="3600" i="1" dirty="0" smtClean="0"/>
              <a:t>группы раннего возраста (2-3 года), </a:t>
            </a:r>
            <a:r>
              <a:rPr lang="ru-RU" sz="3600" i="1" dirty="0"/>
              <a:t>родители воспитанников, воспитатель.</a:t>
            </a:r>
            <a:br>
              <a:rPr lang="ru-RU" sz="3600" i="1" dirty="0"/>
            </a:br>
            <a:r>
              <a:rPr lang="ru-RU" sz="3600" i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3600" i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реализации проекта: </a:t>
            </a:r>
            <a:r>
              <a:rPr lang="ru-RU" sz="3600" i="1" dirty="0"/>
              <a:t>краткосрочный </a:t>
            </a:r>
            <a:br>
              <a:rPr lang="ru-RU" sz="3600" i="1" dirty="0"/>
            </a:br>
            <a:r>
              <a:rPr lang="ru-RU" sz="3600" i="1" dirty="0"/>
              <a:t>(1 неделя).</a:t>
            </a:r>
            <a:r>
              <a:rPr lang="ru-RU" sz="3600" i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3600" i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3600" i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3600" i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 работы: </a:t>
            </a:r>
            <a:r>
              <a:rPr lang="ru-RU" sz="3600" i="1" dirty="0"/>
              <a:t>игровая деятельность, наблюдение, беседы, </a:t>
            </a:r>
            <a:r>
              <a:rPr lang="ru-RU" sz="3600" i="1" dirty="0" smtClean="0"/>
              <a:t>чтение, продуктивная деятельность и др.</a:t>
            </a:r>
            <a:endParaRPr lang="ru-RU" sz="3600" i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096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1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8343" y="348344"/>
            <a:ext cx="11161486" cy="711199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17714" y="1059542"/>
            <a:ext cx="7155543" cy="5355771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b="1" i="1" dirty="0">
                <a:solidFill>
                  <a:schemeClr val="tx1"/>
                </a:solidFill>
              </a:rPr>
              <a:t>В холодное время года перед зимующими птицами встают жизненно важные вопросы: как прокормиться. Доступной пищи становиться гораздо меньше, но потребность в ней возрастает. Иногда естественный корм становиться практически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недоступым</a:t>
            </a:r>
            <a:r>
              <a:rPr lang="ru-RU" sz="2400" b="1" i="1" dirty="0">
                <a:solidFill>
                  <a:schemeClr val="tx1"/>
                </a:solidFill>
              </a:rPr>
              <a:t>, поэтому многие птицы не могут пережить зиму и погибают. Задача взрослых –воспитать интерес у детей к нашим соседям на планете-птицам, желание узнавать новые факты из их жизни, заботиться о них, радоваться от осознания того что делясь крохами, можно </a:t>
            </a:r>
            <a:r>
              <a:rPr lang="ru-RU" sz="2400" b="1" i="1" dirty="0" smtClean="0">
                <a:solidFill>
                  <a:schemeClr val="tx1"/>
                </a:solidFill>
              </a:rPr>
              <a:t>спасать </a:t>
            </a:r>
            <a:r>
              <a:rPr lang="ru-RU" sz="2400" b="1" i="1" dirty="0">
                <a:solidFill>
                  <a:schemeClr val="tx1"/>
                </a:solidFill>
              </a:rPr>
              <a:t>птиц от гибели зимой. Дать детям элементарные знания о </a:t>
            </a:r>
            <a:r>
              <a:rPr lang="ru-RU" sz="2400" b="1" i="1" dirty="0" smtClean="0">
                <a:solidFill>
                  <a:schemeClr val="tx1"/>
                </a:solidFill>
              </a:rPr>
              <a:t>том, чем </a:t>
            </a:r>
            <a:r>
              <a:rPr lang="ru-RU" sz="2400" b="1" i="1" dirty="0">
                <a:solidFill>
                  <a:schemeClr val="tx1"/>
                </a:solidFill>
              </a:rPr>
              <a:t>кормить птиц зимой.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 flipH="1" flipV="1">
            <a:off x="11795759" y="5852159"/>
            <a:ext cx="45719" cy="11321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071" y="1364343"/>
            <a:ext cx="4365148" cy="409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6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85206" y="1174206"/>
            <a:ext cx="4881880" cy="1685108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1" name="Подзаголовок 10"/>
          <p:cNvSpPr>
            <a:spLocks noGrp="1"/>
          </p:cNvSpPr>
          <p:nvPr>
            <p:ph type="body" idx="1"/>
          </p:nvPr>
        </p:nvSpPr>
        <p:spPr>
          <a:xfrm>
            <a:off x="0" y="203201"/>
            <a:ext cx="5897880" cy="6654800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проекта:</a:t>
            </a:r>
          </a:p>
          <a:p>
            <a:endParaRPr lang="ru-RU" sz="35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 algn="l">
              <a:buAutoNum type="arabicPeriod"/>
            </a:pPr>
            <a:r>
              <a:rPr lang="ru-RU" sz="3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Формировать у детей  представление о зимующих птицах;</a:t>
            </a:r>
          </a:p>
          <a:p>
            <a:pPr marL="742950" indent="-742950" algn="l">
              <a:buAutoNum type="arabicPeriod"/>
            </a:pPr>
            <a:endParaRPr lang="ru-RU" sz="35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 algn="l">
              <a:buAutoNum type="arabicPeriod"/>
            </a:pPr>
            <a:r>
              <a:rPr lang="ru-RU" sz="3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Привлечь внимание детей и их родителей к проблемам сохранения природы;</a:t>
            </a:r>
          </a:p>
          <a:p>
            <a:pPr marL="742950" indent="-742950" algn="l">
              <a:buAutoNum type="arabicPeriod"/>
            </a:pPr>
            <a:endParaRPr lang="ru-RU" sz="35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 algn="l">
              <a:buAutoNum type="arabicPeriod"/>
            </a:pPr>
            <a:r>
              <a:rPr lang="ru-RU" sz="3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Активизировать совместную деятельность родителей и их детей.</a:t>
            </a:r>
          </a:p>
          <a:p>
            <a:pPr marL="742950" indent="-742950" algn="l">
              <a:buAutoNum type="arabicPeriod"/>
            </a:pPr>
            <a:endParaRPr lang="ru-RU" sz="36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507" y="3577844"/>
            <a:ext cx="4731657" cy="314655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507" y="203202"/>
            <a:ext cx="4731657" cy="315246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011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4114" y="290287"/>
            <a:ext cx="4513942" cy="682170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ПРОЕКТА: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19315" y="972457"/>
            <a:ext cx="5558971" cy="575491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УЧИТЬ, УЗНАВАТЬ И НАЗЫВАТЬ ЗИМУЮЩИХ ПТИЦ;</a:t>
            </a:r>
          </a:p>
          <a:p>
            <a:pPr marL="342900" indent="-342900">
              <a:buAutoNum type="arabicPeriod"/>
            </a:pPr>
            <a:r>
              <a:rPr lang="ru-R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ЗНАКОМИТЬ С НЕКОТОРЫМИ ОСОБЕННОСТЯМИ ПОВЕДЕНИЯ ПТИЦ ЗИМОЙ;</a:t>
            </a:r>
          </a:p>
          <a:p>
            <a:pPr marL="342900" indent="-342900">
              <a:buAutoNum type="arabicPeriod"/>
            </a:pPr>
            <a:r>
              <a:rPr lang="ru-R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ВОСПИТЫВАТЬ ЗАБОТЛИВОЕ </a:t>
            </a:r>
            <a:r>
              <a:rPr lang="ru-RU" sz="20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</a:t>
            </a:r>
            <a:r>
              <a:rPr lang="ru-R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ПТИЦАМ, ЖЕЛАНИЕ ПОМОГАТЬ ПТИЦАМ В ТРУДНЫХ ЗИМНИХ УСЛОВИЯХ;</a:t>
            </a:r>
          </a:p>
          <a:p>
            <a:pPr marL="342900" indent="-342900">
              <a:buAutoNum type="arabicPeriod"/>
            </a:pPr>
            <a:r>
              <a:rPr lang="ru-R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ПРИВИВАТЬ ЛЮБОВЬ К ПРИРОДЕ И ВОСПИТЫВАТЬ БЕРЕЖНОЕ ОТНОШЕНИЕ К НЕЙ;</a:t>
            </a:r>
          </a:p>
          <a:p>
            <a:pPr marL="342900" indent="-342900">
              <a:buAutoNum type="arabicPeriod"/>
            </a:pPr>
            <a:r>
              <a:rPr lang="ru-R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РАЗВИВАТЬ ТВОРЧЕСКИЕ И ИНТЕЛЕКТУАЛЬНЫЕ СПОСОБНОСТИ ДЕТЕЙ;</a:t>
            </a:r>
          </a:p>
          <a:p>
            <a:pPr marL="342900" indent="-342900">
              <a:buAutoNum type="arabicPeriod"/>
            </a:pPr>
            <a:r>
              <a:rPr lang="ru-R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РАСШИРЯТЬ КРУГОЗОР И ОБОГАЩАТЬ СЛОВАРНЫЙ ЗАПАС ДЕТЕЙ.</a:t>
            </a:r>
          </a:p>
          <a:p>
            <a:pPr marL="342900" indent="-342900">
              <a:buAutoNum type="arabicPeriod"/>
            </a:pP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96094" y="290513"/>
            <a:ext cx="4610082" cy="224948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94" y="290287"/>
            <a:ext cx="5061125" cy="30479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094" y="3768133"/>
            <a:ext cx="5061125" cy="295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1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372" y="409883"/>
            <a:ext cx="10444480" cy="6107031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реализации проекта</a:t>
            </a:r>
            <a:br>
              <a:rPr lang="ru-RU" sz="31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>
                <a:solidFill>
                  <a:srgbClr val="0070C0"/>
                </a:solidFill>
              </a:rPr>
              <a:t>Подготовительный этап:</a:t>
            </a: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/>
              <a:t>1.Постановка цели, задач проекта.</a:t>
            </a:r>
            <a:br>
              <a:rPr lang="ru-RU" sz="2000" i="1" dirty="0"/>
            </a:br>
            <a:r>
              <a:rPr lang="ru-RU" sz="2000" i="1" dirty="0"/>
              <a:t>2.Создание необходимых условий для реализации проекта.</a:t>
            </a:r>
            <a:br>
              <a:rPr lang="ru-RU" sz="2000" i="1" dirty="0"/>
            </a:br>
            <a:r>
              <a:rPr lang="ru-RU" sz="2000" i="1" dirty="0"/>
              <a:t>3.Подбор методической и художественной литературы, демонстрационного материала. </a:t>
            </a:r>
            <a:br>
              <a:rPr lang="ru-RU" sz="2000" i="1" dirty="0"/>
            </a:br>
            <a:r>
              <a:rPr lang="ru-RU" sz="2000" i="1" dirty="0"/>
              <a:t>4.Подбор материалов, игрушек, атрибутов для игровой деятельности;</a:t>
            </a:r>
            <a:br>
              <a:rPr lang="ru-RU" sz="2000" i="1" dirty="0"/>
            </a:br>
            <a:r>
              <a:rPr lang="ru-RU" sz="2000" i="1" dirty="0"/>
              <a:t> 5.Перспективное планирование проекта.</a:t>
            </a:r>
            <a:br>
              <a:rPr lang="ru-RU" sz="2000" i="1" dirty="0"/>
            </a:br>
            <a:r>
              <a:rPr lang="ru-RU" sz="2000" i="1" dirty="0"/>
              <a:t>6.Сообщение родителям об акции «Кормушка для птиц»</a:t>
            </a:r>
            <a:br>
              <a:rPr lang="ru-RU" sz="2000" i="1" dirty="0"/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200" b="1" i="1" dirty="0">
                <a:solidFill>
                  <a:srgbClr val="0070C0"/>
                </a:solidFill>
              </a:rPr>
              <a:t>Основной (практический) этап:</a:t>
            </a: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/>
              <a:t>1. Беседы </a:t>
            </a:r>
            <a:r>
              <a:rPr lang="ru-RU" sz="2000" i="1" dirty="0" smtClean="0"/>
              <a:t>«Зимующие птицы», </a:t>
            </a:r>
            <a:r>
              <a:rPr lang="ru-RU" sz="2000" i="1" dirty="0"/>
              <a:t>«Зачем помогать птицам зимой».</a:t>
            </a:r>
            <a:br>
              <a:rPr lang="ru-RU" sz="2000" i="1" dirty="0"/>
            </a:br>
            <a:r>
              <a:rPr lang="ru-RU" sz="2000" i="1" dirty="0"/>
              <a:t>2. Чтение стихов о зимующих птицах: Стихи А. </a:t>
            </a:r>
            <a:r>
              <a:rPr lang="ru-RU" sz="2000" i="1" dirty="0" err="1"/>
              <a:t>Барто</a:t>
            </a:r>
            <a:r>
              <a:rPr lang="ru-RU" sz="2000" i="1" dirty="0"/>
              <a:t> «Синица», А. Новиков «Воробей», Н. Рубцов «Снегирь», Т. Евдошенко «Берегите птиц», загадки о птицах.</a:t>
            </a:r>
            <a:br>
              <a:rPr lang="ru-RU" sz="2000" i="1" dirty="0"/>
            </a:br>
            <a:r>
              <a:rPr lang="ru-RU" sz="2000" i="1" dirty="0"/>
              <a:t>3. Лепка « Ягодки для птичек».</a:t>
            </a:r>
            <a:br>
              <a:rPr lang="ru-RU" sz="2000" i="1" dirty="0"/>
            </a:br>
            <a:r>
              <a:rPr lang="ru-RU" sz="2000" i="1" dirty="0"/>
              <a:t>4. Рисование ладошками «Снегири на веточке».</a:t>
            </a:r>
            <a:br>
              <a:rPr lang="ru-RU" sz="2000" i="1" dirty="0"/>
            </a:br>
            <a:r>
              <a:rPr lang="ru-RU" sz="2000" i="1" dirty="0"/>
              <a:t>5. Д</a:t>
            </a:r>
            <a:r>
              <a:rPr lang="en-US" sz="2000" i="1" dirty="0"/>
              <a:t>/</a:t>
            </a:r>
            <a:r>
              <a:rPr lang="ru-RU" sz="2000" i="1" dirty="0"/>
              <a:t>И « Чьи следы и куда ведут», «Накорми птичку», «Что за птичка?».</a:t>
            </a:r>
            <a:br>
              <a:rPr lang="ru-RU" sz="2000" i="1" dirty="0"/>
            </a:br>
            <a:r>
              <a:rPr lang="ru-RU" sz="2000" i="1" dirty="0"/>
              <a:t>6. Рассматривание зимующих птиц на иллюстрациях.</a:t>
            </a:r>
            <a:br>
              <a:rPr lang="ru-RU" sz="2000" i="1" dirty="0"/>
            </a:br>
            <a:r>
              <a:rPr lang="ru-RU" sz="2000" i="1" dirty="0"/>
              <a:t>7. Рассматривание сюжетных картин</a:t>
            </a:r>
            <a:r>
              <a:rPr lang="ru-RU" sz="2000" i="1" dirty="0" smtClean="0"/>
              <a:t>.</a:t>
            </a:r>
            <a:br>
              <a:rPr lang="ru-RU" sz="2000" i="1" dirty="0" smtClean="0"/>
            </a:br>
            <a:r>
              <a:rPr lang="ru-RU" sz="2000" i="1" dirty="0" smtClean="0"/>
              <a:t>8.Изготовление кормушек для птиц </a:t>
            </a:r>
            <a:br>
              <a:rPr lang="ru-RU" sz="2000" i="1" dirty="0" smtClean="0"/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200" b="1" i="1" dirty="0">
                <a:solidFill>
                  <a:srgbClr val="0070C0"/>
                </a:solidFill>
              </a:rPr>
              <a:t>Заключительный этап</a:t>
            </a:r>
            <a:r>
              <a:rPr lang="ru-RU" sz="2200" b="1" i="1" dirty="0" smtClean="0">
                <a:solidFill>
                  <a:srgbClr val="0070C0"/>
                </a:solidFill>
              </a:rPr>
              <a:t>:</a:t>
            </a:r>
            <a:br>
              <a:rPr lang="ru-RU" sz="2200" b="1" i="1" dirty="0" smtClean="0">
                <a:solidFill>
                  <a:srgbClr val="0070C0"/>
                </a:solidFill>
              </a:rPr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/>
              <a:t>1.Награждение родителей за участие в акции «Кормушка для птиц».</a:t>
            </a:r>
            <a:br>
              <a:rPr lang="ru-RU" sz="2000" i="1" dirty="0"/>
            </a:br>
            <a:r>
              <a:rPr lang="ru-RU" sz="2000" i="1" dirty="0"/>
              <a:t>2.Развешивание кормушек на участке д/с</a:t>
            </a:r>
            <a:r>
              <a:rPr lang="ru-RU" sz="2000" i="1" dirty="0" smtClean="0"/>
              <a:t>.</a:t>
            </a:r>
            <a:br>
              <a:rPr lang="ru-RU" sz="2000" i="1" dirty="0" smtClean="0"/>
            </a:br>
            <a:r>
              <a:rPr lang="ru-RU" sz="2000" i="1" dirty="0" smtClean="0"/>
              <a:t>3.Развлечение </a:t>
            </a:r>
            <a:r>
              <a:rPr lang="ru-RU" sz="2000" i="1" smtClean="0"/>
              <a:t>«Птичка-невеличка»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0077" y="4767943"/>
            <a:ext cx="3991923" cy="209005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854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 defTabSz="914400">
              <a:lnSpc>
                <a:spcPct val="90000"/>
              </a:lnSpc>
              <a:spcBef>
                <a:spcPts val="1"/>
              </a:spcBef>
              <a:buNone/>
            </a:pPr>
            <a:r>
              <a:rPr lang="ru-RU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j-ea"/>
                <a:cs typeface="+mj-cs"/>
              </a:rPr>
              <a:t>Познавательное развитие</a:t>
            </a:r>
            <a:br>
              <a:rPr lang="ru-RU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j-ea"/>
                <a:cs typeface="+mj-cs"/>
              </a:rPr>
            </a:br>
            <a:r>
              <a:rPr lang="ru-RU" sz="3400" b="0" i="1" dirty="0">
                <a:solidFill>
                  <a:srgbClr val="0070C0"/>
                </a:solidFill>
                <a:latin typeface="Constantia"/>
                <a:ea typeface="+mj-ea"/>
                <a:cs typeface="+mj-cs"/>
              </a:rPr>
              <a:t>Беседа: «Что мы знаем о зимующих птицах»,</a:t>
            </a:r>
            <a:br>
              <a:rPr lang="ru-RU" sz="3400" b="0" i="1" dirty="0">
                <a:solidFill>
                  <a:srgbClr val="0070C0"/>
                </a:solidFill>
                <a:latin typeface="Constantia"/>
                <a:ea typeface="+mj-ea"/>
                <a:cs typeface="+mj-cs"/>
              </a:rPr>
            </a:br>
            <a:r>
              <a:rPr lang="ru-RU" sz="3400" b="0" i="1" dirty="0">
                <a:solidFill>
                  <a:srgbClr val="0070C0"/>
                </a:solidFill>
                <a:latin typeface="Constantia"/>
                <a:ea typeface="+mj-ea"/>
                <a:cs typeface="+mj-cs"/>
              </a:rPr>
              <a:t>«Зачем помогать птицам зимой».</a:t>
            </a:r>
          </a:p>
        </p:txBody>
      </p:sp>
      <p:pic>
        <p:nvPicPr>
          <p:cNvPr id="9" name="Рисунок 8" descr="C:\Users\DNS\Desktop\аттестация 1\УЧЕБНЫЙ 2021-2022 год\Фото февраль Зимующие птицы\20220131_09392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2" t="19167" r="20676" b="22779"/>
          <a:stretch/>
        </p:blipFill>
        <p:spPr bwMode="auto">
          <a:xfrm>
            <a:off x="912496" y="1527048"/>
            <a:ext cx="3067155" cy="25607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C:\Users\DNS\Desktop\аттестация 1\УЧЕБНЫЙ 2021-2022 год\Фото февраль Зимующие птицы\20220131_09384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8" t="21222" r="22731" b="11837"/>
          <a:stretch/>
        </p:blipFill>
        <p:spPr bwMode="auto">
          <a:xfrm>
            <a:off x="8260240" y="1555603"/>
            <a:ext cx="2952206" cy="25690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C:\Users\DNS\Desktop\аттестация 1\УЧЕБНЫЙ 2021-2022 год\Фото февраль Зимующие птицы\20220131_09330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3" t="10934" r="27960" b="2198"/>
          <a:stretch/>
        </p:blipFill>
        <p:spPr bwMode="auto">
          <a:xfrm rot="5400000">
            <a:off x="4844138" y="1357485"/>
            <a:ext cx="2551615" cy="29478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C:\Users\DNS\Desktop\аттестация 1\УЧЕБНЫЙ 2021-2022 год\Фото февраль Зимующие птицы\20220131_09450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8" r="26723" b="1917"/>
          <a:stretch/>
        </p:blipFill>
        <p:spPr bwMode="auto">
          <a:xfrm>
            <a:off x="1948816" y="4206017"/>
            <a:ext cx="3180533" cy="25388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C:\Users\DNS\Desktop\аттестация 1\УЧЕБНЫЙ 2021-2022 год\Фото февраль Зимующие птицы\20220131_092649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" t="12093" r="14310"/>
          <a:stretch/>
        </p:blipFill>
        <p:spPr bwMode="auto">
          <a:xfrm>
            <a:off x="5771494" y="4180138"/>
            <a:ext cx="4513329" cy="25647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18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1"/>
            <a:ext cx="11247120" cy="1059542"/>
          </a:xfrm>
        </p:spPr>
        <p:txBody>
          <a:bodyPr>
            <a:noAutofit/>
          </a:bodyPr>
          <a:lstStyle/>
          <a:p>
            <a:pPr marL="0" indent="0" algn="ctr" defTabSz="914400">
              <a:lnSpc>
                <a:spcPct val="90000"/>
              </a:lnSpc>
              <a:spcBef>
                <a:spcPts val="1"/>
              </a:spcBef>
              <a:buNone/>
            </a:pPr>
            <a:r>
              <a:rPr lang="ru-RU" sz="5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j-ea"/>
                <a:cs typeface="+mj-cs"/>
              </a:rPr>
              <a:t>Развитие речи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40" y="1857829"/>
            <a:ext cx="5460274" cy="3860635"/>
          </a:xfrm>
          <a:effectLst>
            <a:softEdge rad="1270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57257" y="1335313"/>
            <a:ext cx="5438503" cy="5196115"/>
          </a:xfrm>
        </p:spPr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ru-RU" sz="4000" dirty="0"/>
              <a:t>Стихи А. </a:t>
            </a:r>
            <a:r>
              <a:rPr lang="ru-RU" sz="4000" dirty="0" err="1"/>
              <a:t>Барто</a:t>
            </a:r>
            <a:r>
              <a:rPr lang="ru-RU" sz="4000" dirty="0"/>
              <a:t> «Синица», А. Новиков «Воробей», Н. Рубцов «Снегирь», загадки о птицах, Т. Евдошенко «Берегите птиц».</a:t>
            </a:r>
          </a:p>
          <a:p>
            <a:pPr marL="457200" indent="-457200">
              <a:buAutoNum type="arabicPeriod"/>
            </a:pPr>
            <a:r>
              <a:rPr lang="ru-RU" sz="4000" dirty="0"/>
              <a:t>Пальчиковая игра « Села птичка у окошка».</a:t>
            </a:r>
          </a:p>
        </p:txBody>
      </p:sp>
    </p:spTree>
    <p:extLst>
      <p:ext uri="{BB962C8B-B14F-4D97-AF65-F5344CB8AC3E}">
        <p14:creationId xmlns:p14="http://schemas.microsoft.com/office/powerpoint/2010/main" val="14093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 algn="ctr" defTabSz="914400">
              <a:lnSpc>
                <a:spcPct val="90000"/>
              </a:lnSpc>
              <a:spcBef>
                <a:spcPts val="1"/>
              </a:spcBef>
              <a:buNone/>
            </a:pP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Художественно-эстетическое развитие</a:t>
            </a:r>
            <a:b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</a:br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Лепка: «Ягоды для птичек»</a:t>
            </a:r>
          </a:p>
        </p:txBody>
      </p:sp>
      <p:pic>
        <p:nvPicPr>
          <p:cNvPr id="6" name="Рисунок 5" descr="C:\Users\DNS\Desktop\аттестация 1\УЧЕБНЫЙ 2021-2022 год\Фото февраль Зимующие птицы\20220201_11125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3" t="6710" r="23809" b="12791"/>
          <a:stretch/>
        </p:blipFill>
        <p:spPr bwMode="auto">
          <a:xfrm>
            <a:off x="3843621" y="1727345"/>
            <a:ext cx="4162696" cy="47548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DNS\Desktop\аттестация 1\УЧЕБНЫЙ 2021-2022 год\Фото февраль Зимующие птицы\20220201_09410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2" b="7186"/>
          <a:stretch/>
        </p:blipFill>
        <p:spPr bwMode="auto">
          <a:xfrm>
            <a:off x="487681" y="1521424"/>
            <a:ext cx="3052489" cy="2383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DNS\Desktop\аттестация 1\УЧЕБНЫЙ 2021-2022 год\Фото февраль Зимующие птицы\20220201_09425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3" r="22834"/>
          <a:stretch/>
        </p:blipFill>
        <p:spPr bwMode="auto">
          <a:xfrm>
            <a:off x="8290561" y="1521424"/>
            <a:ext cx="3178378" cy="2383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C:\Users\DNS\Desktop\аттестация 1\УЧЕБНЫЙ 2021-2022 год\Фото февраль Зимующие птицы\20220201_094102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3" b="19613"/>
          <a:stretch/>
        </p:blipFill>
        <p:spPr bwMode="auto">
          <a:xfrm>
            <a:off x="622278" y="3994151"/>
            <a:ext cx="2530475" cy="26845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C:\Users\DNS\Desktop\аттестация 1\УЧЕБНЫЙ 2021-2022 год\Фото февраль Зимующие птицы\20220201_09415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5" t="9972" r="25875" b="6756"/>
          <a:stretch/>
        </p:blipFill>
        <p:spPr bwMode="auto">
          <a:xfrm>
            <a:off x="8697186" y="3994150"/>
            <a:ext cx="2670175" cy="27811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66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4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b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Рисование ладошками « Снегири на веточке»</a:t>
            </a:r>
            <a:b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10" name="Рисунок 9" descr="C:\Users\DNS\Desktop\аттестация 1\УЧЕБНЫЙ 2021-2022 год\Фото февраль Зимующие птицы\20220127_11210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3"/>
          <a:stretch/>
        </p:blipFill>
        <p:spPr bwMode="auto">
          <a:xfrm>
            <a:off x="866230" y="1181264"/>
            <a:ext cx="3993152" cy="25460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C:\Users\DNS\Desktop\аттестация 1\УЧЕБНЫЙ 2021-2022 год\Фото февраль Зимующие птицы\20220203_15550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5" t="8157"/>
          <a:stretch/>
        </p:blipFill>
        <p:spPr bwMode="auto">
          <a:xfrm>
            <a:off x="5186409" y="1181264"/>
            <a:ext cx="6139361" cy="34691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C:\Users\DNS\Desktop\аттестация 1\УЧЕБНЫЙ 2021-2022 год\Фото февраль Зимующие птицы\20220127_11040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" r="13445"/>
          <a:stretch/>
        </p:blipFill>
        <p:spPr bwMode="auto">
          <a:xfrm>
            <a:off x="866230" y="3933289"/>
            <a:ext cx="4139292" cy="26564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C:\Users\DNS\Desktop\аттестация 1\УЧЕБНЫЙ 2021-2022 год\Фото февраль Зимующие птицы\20220203_09534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4" t="24763" r="5642"/>
          <a:stretch/>
        </p:blipFill>
        <p:spPr bwMode="auto">
          <a:xfrm>
            <a:off x="7071359" y="4354285"/>
            <a:ext cx="3526973" cy="23570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341120" y="0"/>
            <a:ext cx="9509760" cy="10305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родителями:</a:t>
            </a:r>
            <a:b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изготовление кормушек, сбор корма.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1132114" y="5486402"/>
            <a:ext cx="5718628" cy="1197429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Все кормушки хороши-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6850742" y="5486401"/>
            <a:ext cx="4151087" cy="1197429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Выбирай любую!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Рисунок 11" descr="C:\Users\DNS\Desktop\аттестация 1\УЧЕБНЫЙ 2021-2022 год\Фото февраль Зимующие птицы\20220207_10144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525" y="1122905"/>
            <a:ext cx="8421189" cy="4598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142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487" y="-1"/>
            <a:ext cx="10406742" cy="13933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кормушки изготовленные родителями совместно с детьми были развешаны на территории детского сада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42" y="4209143"/>
            <a:ext cx="3330220" cy="254725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056" y="2020387"/>
            <a:ext cx="5155477" cy="2899956"/>
          </a:xfrm>
          <a:prstGeom prst="rect">
            <a:avLst/>
          </a:prstGeom>
        </p:spPr>
      </p:pic>
      <p:pic>
        <p:nvPicPr>
          <p:cNvPr id="9" name="Рисунок 8" descr="C:\Users\DNS\Desktop\аттестация 1\УЧЕБНЫЙ 2021-2022 год\Фото февраль Зимующие птицы\20220207_10223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0" r="5698"/>
          <a:stretch/>
        </p:blipFill>
        <p:spPr bwMode="auto">
          <a:xfrm>
            <a:off x="204399" y="1170575"/>
            <a:ext cx="3270962" cy="23999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C:\Users\DNS\Desktop\аттестация 1\УЧЕБНЫЙ 2021-2022 год\Фото февраль Зимующие птицы\20220207_102220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2" r="12805" b="5413"/>
          <a:stretch/>
        </p:blipFill>
        <p:spPr bwMode="auto">
          <a:xfrm rot="5400000">
            <a:off x="8364582" y="2399216"/>
            <a:ext cx="4258489" cy="31350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457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DNS\Desktop\аттестация 1\УЧЕБНЫЙ 2021-2022 год\Фото февраль Зимующие птицы\20220207_1020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6272" y="1493521"/>
            <a:ext cx="6349139" cy="3813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DNS\Desktop\аттестация 1\УЧЕБНЫЙ 2021-2022 год\Фото февраль Зимующие птицы\20220207_12453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5" r="15476"/>
          <a:stretch/>
        </p:blipFill>
        <p:spPr bwMode="auto">
          <a:xfrm rot="5400000">
            <a:off x="5220490" y="1083925"/>
            <a:ext cx="6349141" cy="46329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522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1600" y="1"/>
            <a:ext cx="12133942" cy="14949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время проведения проекта дети  узнали много нового о зимующих птицах и их нелегкой жизни в холода. Поняли, что насыпав корм в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кормушку,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помогают птицам выжить.</a:t>
            </a:r>
          </a:p>
        </p:txBody>
      </p:sp>
      <p:pic>
        <p:nvPicPr>
          <p:cNvPr id="8" name="Рисунок 7" descr="C:\Users\DNS\Desktop\аттестация 1\УЧЕБНЫЙ 2021-2022 год\Фото февраль Зимующие птицы\20220131_09471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8" r="14063"/>
          <a:stretch/>
        </p:blipFill>
        <p:spPr bwMode="auto">
          <a:xfrm>
            <a:off x="2294708" y="1689281"/>
            <a:ext cx="7720149" cy="4789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54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</a:p>
        </p:txBody>
      </p:sp>
      <p:pic>
        <p:nvPicPr>
          <p:cNvPr id="4" name="Рисунок 3" descr="C:\Users\DNS\Desktop\аттестация 1\УЧЕБНЫЙ 2021-2022 год\Фото февраль Зимующие птицы\20220203_16222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" b="11906"/>
          <a:stretch/>
        </p:blipFill>
        <p:spPr bwMode="auto">
          <a:xfrm>
            <a:off x="966652" y="1527048"/>
            <a:ext cx="9823268" cy="50130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798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eer Blue 16x9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eerBlue_16x9_TP103213468.potx" id="{795C9D24-946E-479E-98BC-E76F6FD00CB9}" vid="{0450AFF2-757E-4C08-8EF6-75D00FE7A190}"/>
    </a:ext>
  </a:extLst>
</a:theme>
</file>

<file path=ppt/theme/theme2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AE80E2-BC63-4DD4-B0C8-1971B89A2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презентации в синих тонах (широкоэкранное)</Template>
  <TotalTime>0</TotalTime>
  <Words>316</Words>
  <Application>Microsoft Office PowerPoint</Application>
  <PresentationFormat>Широкоэкранный</PresentationFormat>
  <Paragraphs>35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Constantia</vt:lpstr>
      <vt:lpstr>Sheer Blue 16x9</vt:lpstr>
      <vt:lpstr>  Проект  «Покормите птиц зимой»</vt:lpstr>
      <vt:lpstr>Тип проекта: информационно-творческий, коллективный.  Участники проекта: дети группы раннего возраста (2-3 года), родители воспитанников, воспитатель.  Срок реализации проекта: краткосрочный  (1 неделя).  Формы работы: игровая деятельность, наблюдение, беседы, чтение, продуктивная деятельность и др.</vt:lpstr>
      <vt:lpstr>Актуальность</vt:lpstr>
      <vt:lpstr> </vt:lpstr>
      <vt:lpstr>ЗАДАЧИ ПРОЕКТА:</vt:lpstr>
      <vt:lpstr>   Этапы реализации проекта  Подготовительный этап: 1.Постановка цели, задач проекта. 2.Создание необходимых условий для реализации проекта. 3.Подбор методической и художественной литературы, демонстрационного материала.  4.Подбор материалов, игрушек, атрибутов для игровой деятельности;  5.Перспективное планирование проекта. 6.Сообщение родителям об акции «Кормушка для птиц»  Основной (практический) этап: 1. Беседы «Зимующие птицы», «Зачем помогать птицам зимой». 2. Чтение стихов о зимующих птицах: Стихи А. Барто «Синица», А. Новиков «Воробей», Н. Рубцов «Снегирь», Т. Евдошенко «Берегите птиц», загадки о птицах. 3. Лепка « Ягодки для птичек». 4. Рисование ладошками «Снегири на веточке». 5. Д/И « Чьи следы и куда ведут», «Накорми птичку», «Что за птичка?». 6. Рассматривание зимующих птиц на иллюстрациях. 7. Рассматривание сюжетных картин. 8.Изготовление кормушек для птиц   Заключительный этап:  1.Награждение родителей за участие в акции «Кормушка для птиц». 2.Развешивание кормушек на участке д/с. 3.Развлечение «Птичка-невеличка» </vt:lpstr>
      <vt:lpstr>Познавательное развитие Беседа: «Что мы знаем о зимующих птицах», «Зачем помогать птицам зимой».</vt:lpstr>
      <vt:lpstr>Развитие речи</vt:lpstr>
      <vt:lpstr>Художественно-эстетическое развитие Лепка: «Ягоды для птичек»</vt:lpstr>
      <vt:lpstr>Художественно-эстетическое развитие Рисование ладошками « Снегири на веточке» </vt:lpstr>
      <vt:lpstr>Работа с родителями: изготовление кормушек, сбор корма.</vt:lpstr>
      <vt:lpstr>Все кормушки изготовленные родителями совместно с детьми были развешаны на территории детского сада</vt:lpstr>
      <vt:lpstr>Презентация PowerPoint</vt:lpstr>
      <vt:lpstr>За время проведения проекта дети  узнали много нового о зимующих птицах и их нелегкой жизни в холода. Поняли, что насыпав корм в кормушку, помогают птицам выжить.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2017-02-25T15:49:36Z</dcterms:created>
  <dcterms:modified xsi:type="dcterms:W3CDTF">2022-02-08T14:39:41Z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</Properties>
</file>